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2" r:id="rId6"/>
    <p:sldId id="263" r:id="rId7"/>
    <p:sldId id="260" r:id="rId8"/>
    <p:sldId id="264" r:id="rId9"/>
    <p:sldId id="266" r:id="rId10"/>
    <p:sldId id="267" r:id="rId11"/>
    <p:sldId id="268" r:id="rId12"/>
    <p:sldId id="261" r:id="rId13"/>
    <p:sldId id="269" r:id="rId14"/>
    <p:sldId id="270" r:id="rId15"/>
    <p:sldId id="271" r:id="rId16"/>
    <p:sldId id="272" r:id="rId17"/>
    <p:sldId id="274" r:id="rId18"/>
    <p:sldId id="275" r:id="rId19"/>
    <p:sldId id="278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77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50" d="100"/>
          <a:sy n="50" d="100"/>
        </p:scale>
        <p:origin x="-42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90F1C-165E-4D87-B4F9-6038FE3E7A76}" type="datetimeFigureOut">
              <a:rPr lang="it-IT" smtClean="0"/>
              <a:pPr/>
              <a:t>02/04/2013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531AE-1F0D-463F-BA16-769B2EC9956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31AE-1F0D-463F-BA16-769B2EC9956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31AE-1F0D-463F-BA16-769B2EC99564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PIEGHEVOLE FRO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 descr="baritarantolecc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CasellaDiTesto 6"/>
          <p:cNvSpPr txBox="1"/>
          <p:nvPr/>
        </p:nvSpPr>
        <p:spPr>
          <a:xfrm>
            <a:off x="0" y="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Piani Città</a:t>
            </a:r>
          </a:p>
          <a:p>
            <a:pPr algn="ctr"/>
            <a:endParaRPr lang="it-IT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BARI   -  LECCE</a:t>
            </a:r>
          </a:p>
          <a:p>
            <a:pPr algn="ctr"/>
            <a:endParaRPr lang="it-IT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TARANTO</a:t>
            </a:r>
          </a:p>
          <a:p>
            <a:pPr algn="ctr"/>
            <a:endParaRPr lang="it-IT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SCUOL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7" name="CasellaDiTesto 6"/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Recupero e riqualificazione </a:t>
            </a: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Del patrimonio infrastrutturale</a:t>
            </a: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Degli istituti scolastici pugliesi</a:t>
            </a: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41,3 Milioni di Euro</a:t>
            </a:r>
          </a:p>
          <a:p>
            <a:pPr algn="ctr"/>
            <a:endParaRPr lang="it-IT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endParaRPr lang="it-IT" dirty="0"/>
          </a:p>
        </p:txBody>
      </p:sp>
      <p:pic>
        <p:nvPicPr>
          <p:cNvPr id="8" name="Segnaposto contenuto 7" descr="Cartello Martina Fran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6803" cy="6858000"/>
          </a:xfrm>
        </p:spPr>
      </p:pic>
      <p:sp>
        <p:nvSpPr>
          <p:cNvPr id="7" name="CasellaDiTesto 6"/>
          <p:cNvSpPr txBox="1"/>
          <p:nvPr/>
        </p:nvSpPr>
        <p:spPr>
          <a:xfrm>
            <a:off x="0" y="62068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Costruzione nuovo ospedale  “Valle d’</a:t>
            </a:r>
            <a:r>
              <a:rPr lang="it-IT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Itria</a:t>
            </a:r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” </a:t>
            </a: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80 Milioni di Euro</a:t>
            </a:r>
            <a:endParaRPr lang="it-IT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taranto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43288"/>
          </a:xfrm>
        </p:spPr>
      </p:pic>
      <p:sp>
        <p:nvSpPr>
          <p:cNvPr id="7" name="CasellaDiTesto 6"/>
          <p:cNvSpPr txBox="1"/>
          <p:nvPr/>
        </p:nvSpPr>
        <p:spPr>
          <a:xfrm>
            <a:off x="0" y="1886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Costruzione del nuovo ospedale a Taranto “San Cataldo”</a:t>
            </a: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207 Milioni di Euro</a:t>
            </a:r>
            <a:endParaRPr lang="it-IT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 descr="casello foggi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" y="0"/>
            <a:ext cx="9146857" cy="6858000"/>
          </a:xfrm>
        </p:spPr>
      </p:pic>
      <p:sp>
        <p:nvSpPr>
          <p:cNvPr id="7" name="CasellaDiTesto 6"/>
          <p:cNvSpPr txBox="1"/>
          <p:nvPr/>
        </p:nvSpPr>
        <p:spPr>
          <a:xfrm>
            <a:off x="0" y="1886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Casello autostradale Foggia Zona industriale</a:t>
            </a: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 Milioni di Euro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Brindis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7" name="CasellaDiTesto 6"/>
          <p:cNvSpPr txBox="1"/>
          <p:nvPr/>
        </p:nvSpPr>
        <p:spPr>
          <a:xfrm>
            <a:off x="0" y="1886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Realizzazione del centro ustionati di Brindisi</a:t>
            </a: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 Milioni di Euro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cantier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7" name="CasellaDiTesto 6"/>
          <p:cNvSpPr txBox="1"/>
          <p:nvPr/>
        </p:nvSpPr>
        <p:spPr>
          <a:xfrm>
            <a:off x="0" y="1886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CANTIERI GIA AVVIATI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lecc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CasellaDiTesto 6"/>
          <p:cNvSpPr txBox="1"/>
          <p:nvPr/>
        </p:nvSpPr>
        <p:spPr>
          <a:xfrm>
            <a:off x="0" y="1886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Realizzazione strada regionale n°8 del Salento</a:t>
            </a: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80 Milioni di Euro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OSPEDALI RIUNIT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7" name="CasellaDiTesto 6"/>
          <p:cNvSpPr txBox="1"/>
          <p:nvPr/>
        </p:nvSpPr>
        <p:spPr>
          <a:xfrm>
            <a:off x="0" y="18864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Ospedali Riuniti Di Foggia</a:t>
            </a: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Realizzazione nuovo plesso</a:t>
            </a: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70 Milioni di Euro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pugliaCartina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7715"/>
          </a:xfrm>
          <a:ln w="0">
            <a:solidFill>
              <a:schemeClr val="tx1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4788024" y="0"/>
            <a:ext cx="4355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ISOLAMENTO </a:t>
            </a:r>
          </a:p>
          <a:p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INFRASTRUTTURALE </a:t>
            </a:r>
          </a:p>
          <a:p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DELLA PUGLIA</a:t>
            </a:r>
          </a:p>
        </p:txBody>
      </p:sp>
      <p:pic>
        <p:nvPicPr>
          <p:cNvPr id="8" name="Immagine 7" descr="PORT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916832"/>
            <a:ext cx="762000" cy="762000"/>
          </a:xfrm>
          <a:prstGeom prst="rect">
            <a:avLst/>
          </a:prstGeom>
        </p:spPr>
      </p:pic>
      <p:pic>
        <p:nvPicPr>
          <p:cNvPr id="9" name="Immagine 8" descr="PORT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3284984"/>
            <a:ext cx="762000" cy="762000"/>
          </a:xfrm>
          <a:prstGeom prst="rect">
            <a:avLst/>
          </a:prstGeom>
        </p:spPr>
      </p:pic>
      <p:pic>
        <p:nvPicPr>
          <p:cNvPr id="10" name="Immagine 9" descr="PORT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5445224"/>
            <a:ext cx="762000" cy="762000"/>
          </a:xfrm>
          <a:prstGeom prst="rect">
            <a:avLst/>
          </a:prstGeom>
        </p:spPr>
      </p:pic>
      <p:cxnSp>
        <p:nvCxnSpPr>
          <p:cNvPr id="14" name="Connettore 2 13"/>
          <p:cNvCxnSpPr/>
          <p:nvPr/>
        </p:nvCxnSpPr>
        <p:spPr>
          <a:xfrm>
            <a:off x="0" y="548680"/>
            <a:ext cx="1691680" cy="792088"/>
          </a:xfrm>
          <a:prstGeom prst="straightConnector1">
            <a:avLst/>
          </a:prstGeom>
          <a:ln w="127000" cap="flat" cmpd="sng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0" y="1916832"/>
            <a:ext cx="1403648" cy="792088"/>
          </a:xfrm>
          <a:prstGeom prst="straightConnector1">
            <a:avLst/>
          </a:prstGeom>
          <a:ln w="127000" cap="flat" cmpd="sng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 descr="FERROV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40880">
            <a:off x="2148282" y="931286"/>
            <a:ext cx="657225" cy="666750"/>
          </a:xfrm>
          <a:prstGeom prst="rect">
            <a:avLst/>
          </a:prstGeom>
        </p:spPr>
      </p:pic>
      <p:pic>
        <p:nvPicPr>
          <p:cNvPr id="31" name="Immagine 30" descr="SS1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4797152"/>
            <a:ext cx="1297499" cy="556071"/>
          </a:xfrm>
          <a:prstGeom prst="rect">
            <a:avLst/>
          </a:prstGeom>
        </p:spPr>
      </p:pic>
      <p:cxnSp>
        <p:nvCxnSpPr>
          <p:cNvPr id="35" name="Connettore 2 34"/>
          <p:cNvCxnSpPr/>
          <p:nvPr/>
        </p:nvCxnSpPr>
        <p:spPr>
          <a:xfrm>
            <a:off x="0" y="1052736"/>
            <a:ext cx="1655168" cy="648072"/>
          </a:xfrm>
          <a:prstGeom prst="straightConnector1">
            <a:avLst/>
          </a:prstGeom>
          <a:ln w="127000" cap="flat" cmpd="sng"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magine 40" descr="SS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4581128"/>
            <a:ext cx="1066800" cy="447675"/>
          </a:xfrm>
          <a:prstGeom prst="rect">
            <a:avLst/>
          </a:prstGeom>
        </p:spPr>
      </p:pic>
      <p:cxnSp>
        <p:nvCxnSpPr>
          <p:cNvPr id="42" name="Connettore 2 41"/>
          <p:cNvCxnSpPr/>
          <p:nvPr/>
        </p:nvCxnSpPr>
        <p:spPr>
          <a:xfrm flipH="1" flipV="1">
            <a:off x="7956376" y="5229200"/>
            <a:ext cx="504056" cy="1440160"/>
          </a:xfrm>
          <a:prstGeom prst="straightConnector1">
            <a:avLst/>
          </a:prstGeom>
          <a:ln w="127000" cap="flat" cmpd="sng">
            <a:solidFill>
              <a:schemeClr val="tx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o 46"/>
          <p:cNvSpPr/>
          <p:nvPr/>
        </p:nvSpPr>
        <p:spPr>
          <a:xfrm>
            <a:off x="3131840" y="4149080"/>
            <a:ext cx="3024336" cy="3096344"/>
          </a:xfrm>
          <a:prstGeom prst="arc">
            <a:avLst>
              <a:gd name="adj1" fmla="val 9295356"/>
              <a:gd name="adj2" fmla="val 18873617"/>
            </a:avLst>
          </a:prstGeom>
          <a:ln w="1270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0" name="Immagine 49" descr="FERROV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204864"/>
            <a:ext cx="657225" cy="666750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6228184" y="220486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Autostrade del mare</a:t>
            </a:r>
          </a:p>
        </p:txBody>
      </p:sp>
      <p:pic>
        <p:nvPicPr>
          <p:cNvPr id="23" name="Immagine 22" descr="PORT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052736"/>
            <a:ext cx="762000" cy="762000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4427984" y="623731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Autostrade del mare</a:t>
            </a:r>
          </a:p>
        </p:txBody>
      </p:sp>
      <p:pic>
        <p:nvPicPr>
          <p:cNvPr id="12" name="Immagine 11" descr="AUTOSTRA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1196752"/>
            <a:ext cx="504056" cy="504056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 rot="1160838">
            <a:off x="1569241" y="172179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Corridoio n°8</a:t>
            </a:r>
          </a:p>
        </p:txBody>
      </p:sp>
      <p:sp>
        <p:nvSpPr>
          <p:cNvPr id="25" name="CasellaDiTesto 24"/>
          <p:cNvSpPr txBox="1"/>
          <p:nvPr/>
        </p:nvSpPr>
        <p:spPr>
          <a:xfrm rot="1429845">
            <a:off x="302771" y="41137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FOGGIA Termoli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Binario Unico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 rot="19704175">
            <a:off x="30661" y="2195393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FOGGIA Napoli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Binario Unico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470025"/>
          </a:xfrm>
        </p:spPr>
        <p:txBody>
          <a:bodyPr>
            <a:scene3d>
              <a:camera prst="obliqueTopRight"/>
              <a:lightRig rig="threePt" dir="t"/>
            </a:scene3d>
          </a:bodyPr>
          <a:lstStyle/>
          <a:p>
            <a:r>
              <a:rPr lang="it-IT" dirty="0" smtClean="0">
                <a:ln>
                  <a:solidFill>
                    <a:schemeClr val="accent6"/>
                  </a:solidFill>
                </a:ln>
              </a:rPr>
              <a:t>DOSSIER INFRASTRUTTURALE</a:t>
            </a:r>
            <a:br>
              <a:rPr lang="it-IT" dirty="0" smtClean="0">
                <a:ln>
                  <a:solidFill>
                    <a:schemeClr val="accent6"/>
                  </a:solidFill>
                </a:ln>
              </a:rPr>
            </a:br>
            <a:r>
              <a:rPr lang="it-IT" dirty="0" smtClean="0">
                <a:ln>
                  <a:solidFill>
                    <a:schemeClr val="accent6"/>
                  </a:solidFill>
                </a:ln>
              </a:rPr>
              <a:t>FILCA  CISL PUGLIA</a:t>
            </a:r>
            <a:endParaRPr lang="it-IT" dirty="0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4" name="Immagine 3" descr="filca-cis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780928"/>
            <a:ext cx="3390900" cy="838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endParaRPr lang="it-IT" dirty="0"/>
          </a:p>
        </p:txBody>
      </p:sp>
      <p:pic>
        <p:nvPicPr>
          <p:cNvPr id="5" name="Segnaposto contenuto 4" descr="porto brindisi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7999"/>
          </a:xfrm>
        </p:spPr>
      </p:pic>
      <p:sp>
        <p:nvSpPr>
          <p:cNvPr id="7" name="CasellaDiTesto 6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Porto di Brindisi </a:t>
            </a:r>
          </a:p>
          <a:p>
            <a:pPr algn="ctr"/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Completamento Banchina di Costa Morena est</a:t>
            </a:r>
          </a:p>
          <a:p>
            <a:pPr algn="ctr"/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Dragaggio del por</a:t>
            </a:r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 </a:t>
            </a:r>
          </a:p>
          <a:p>
            <a:pPr algn="ctr"/>
            <a:endParaRPr lang="it-IT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it-I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20 Milioni di Euro</a:t>
            </a:r>
            <a:endParaRPr lang="it-IT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endParaRPr lang="it-IT" dirty="0"/>
          </a:p>
        </p:txBody>
      </p:sp>
      <p:pic>
        <p:nvPicPr>
          <p:cNvPr id="6" name="Segnaposto contenuto 5" descr="STAZIONE DI TARANT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CasellaDiTesto 8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Collegamento ferroviario del </a:t>
            </a:r>
          </a:p>
          <a:p>
            <a:pPr algn="ctr"/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complesso del porto di Taranto</a:t>
            </a:r>
          </a:p>
          <a:p>
            <a:pPr algn="ctr"/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 la rete nazionale</a:t>
            </a:r>
          </a:p>
          <a:p>
            <a:pPr algn="ctr"/>
            <a:r>
              <a:rPr lang="it-I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35 Milioni di Euro</a:t>
            </a:r>
            <a:endParaRPr lang="it-IT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STAZIONE DI B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CasellaDiTesto 8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Nodo  ferroviario di Bari:</a:t>
            </a:r>
          </a:p>
          <a:p>
            <a:pPr algn="ctr"/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Bari nord (interramento tratta </a:t>
            </a:r>
            <a:r>
              <a:rPr lang="it-IT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S.Spirito</a:t>
            </a:r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Palese)</a:t>
            </a:r>
          </a:p>
          <a:p>
            <a:pPr algn="ctr"/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Bari sud (Bari </a:t>
            </a:r>
            <a:r>
              <a:rPr lang="it-IT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C.le</a:t>
            </a:r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Bari </a:t>
            </a:r>
            <a:r>
              <a:rPr lang="it-IT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S.Giorgio</a:t>
            </a:r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 </a:t>
            </a:r>
          </a:p>
          <a:p>
            <a:pPr algn="ctr"/>
            <a:r>
              <a:rPr lang="it-I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35 Milioni di Euro</a:t>
            </a:r>
            <a:endParaRPr lang="it-IT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aeroporto-bar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60812"/>
          </a:xfrm>
        </p:spPr>
      </p:pic>
      <p:sp>
        <p:nvSpPr>
          <p:cNvPr id="9" name="CasellaDiTesto 8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Aeroporto di Bari</a:t>
            </a:r>
          </a:p>
          <a:p>
            <a:pPr algn="ctr"/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Nuovo </a:t>
            </a:r>
            <a:r>
              <a:rPr lang="it-IT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sovrapasso</a:t>
            </a:r>
            <a:r>
              <a:rPr lang="it-IT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Collegamento interno  </a:t>
            </a:r>
          </a:p>
          <a:p>
            <a:pPr algn="ctr"/>
            <a:r>
              <a:rPr lang="it-I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4,55 Milioni di Euro</a:t>
            </a:r>
            <a:endParaRPr lang="it-IT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Maglie – </a:t>
            </a:r>
            <a:r>
              <a:rPr lang="it-IT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Leuca</a:t>
            </a:r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:</a:t>
            </a: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Realizzazione e Ammodernamento </a:t>
            </a: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80,2 Milioni di Euro</a:t>
            </a:r>
            <a:endParaRPr lang="it-IT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Segnaposto contenuto 5" descr="maglie leuc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37204"/>
            <a:ext cx="7272808" cy="540416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 descr="STAZIONE DI TARAN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CasellaDiTesto 6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Miglioramenti Infrastrutturali e tecnologici su rete TEN</a:t>
            </a: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Nodo di Bari tratte </a:t>
            </a: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Termoli - Foggia  /  </a:t>
            </a:r>
            <a:r>
              <a:rPr lang="it-IT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Foggia</a:t>
            </a:r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Napoli </a:t>
            </a: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46 Milioni di Euro</a:t>
            </a:r>
            <a:endParaRPr lang="it-IT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l-porto-di-Tarant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CasellaDiTesto 6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Porto di Taranto</a:t>
            </a: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Dragaggio del porto industriale </a:t>
            </a: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 vasca di contenimento </a:t>
            </a: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29 Milioni di Euro</a:t>
            </a:r>
            <a:endParaRPr lang="it-IT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238</Words>
  <Application>Microsoft Office PowerPoint</Application>
  <PresentationFormat>Presentazione su schermo (4:3)</PresentationFormat>
  <Paragraphs>68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Diapositiva 1</vt:lpstr>
      <vt:lpstr>DOSSIER INFRASTRUTTURALE FILCA  CISL PUGLIA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LOCANDINA  INCONTRO</dc:title>
  <cp:lastModifiedBy>Xp Professional Sp2b Italiano</cp:lastModifiedBy>
  <cp:revision>38</cp:revision>
  <dcterms:modified xsi:type="dcterms:W3CDTF">2013-04-02T09:27:34Z</dcterms:modified>
</cp:coreProperties>
</file>